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11C8D-D4B4-4EC6-8F94-64B2E5FBA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7D959-BA16-4075-9FA8-D417BF09C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951D8A-09F5-4121-923B-4A07C64C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FACDC-9F55-4A38-836A-9C2DA3AA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61819D-3780-4C07-8DB5-D11BC0EC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4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5952A-BF9D-4459-9190-6F3E5B7C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C9A1E7-5808-4AF1-9F88-419521C2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F30ABF-301C-427B-9E58-3E1C0D46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B1FDD0-83D3-4F6D-9240-4372427C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325767-A662-4FFB-9D66-75F4F9B9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53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98429C-293F-4F5A-A97F-2ED13DF0B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8318CE-474A-4B58-9A2F-F85CB6AFD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2039-A9BE-4902-AF48-A0D755A1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5D824-73B0-45D6-A37C-27E6EB3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CA043D-F1F0-485F-A427-6D1FF40D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4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A3E01-6153-4AEB-8016-3ABB737D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67AEB-78A3-46F7-8053-A0DA5D91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D0F92B-81ED-4A78-A987-ADCF992D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617A8-9834-42BB-A2BC-9B202650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17D46-3647-4D4E-8C59-2127559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43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8385D-DEA7-42A1-BD73-A3D07AA8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FA2221-234B-4F99-8A3B-3FEBB05CC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5EB83C-5C55-4011-B575-716EE37C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1F8361-AB1D-43B3-9ADA-A3ABF239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4F2FAC-3C0E-4C24-9031-7E684E32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35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997CC-E4AB-4629-BA1A-4A3F330C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09480-6966-4E36-AA6E-6D93E95D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1C5D6A-8A54-4975-B957-EC1606581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6885A2-A37F-49D2-8CEC-4518B6E8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A3BFB8-DD35-4AE9-A7C6-8E7DD509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DF06C7-C6BB-4E99-A4BA-AF62856A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86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9DDF0-7BDD-4344-A82C-AF18392B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C9076-EEE9-4BFA-B1CF-6BA9D8983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96215F-DEFD-4B76-A5AB-F0172C268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72A596-4C50-4E5E-ACB7-59045F9A8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0478AA-5FD4-4013-8C2C-AB1801A4D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0E3C91-CDF2-4615-83AA-05D3FE30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76C198-FF6C-4A4F-82AB-CAA90E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0B1546-208F-4B97-844C-9C643906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8B06B-EABB-4C3E-B0E4-CCF66CD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6A82FD-C73A-4D02-8961-E2BA2954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E4935C-BAF7-4226-ABA5-817F0D5D2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F6485F-5436-4D4E-B614-AA283FCB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35E586-C3CE-4DB0-837B-D039D446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AC1025-4E2E-447B-871A-F9FFF2D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EF2AAF-6B94-488F-869F-88CAD5B3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69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5D7EB-C100-4E21-ACA2-65655223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0401B-37A6-4F78-BF53-8609C259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C77809-B808-4FD4-9A6E-C22BD07CA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5575CA-F19C-4FDD-8CEA-84C82964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44AE0E-523E-4446-AE3F-6CE94ED4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EC9691-F026-433F-825A-466ABDF8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50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DB590-DC33-438B-AA7F-6C983A61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973BCB-0345-4FBF-98DF-2B04AC8C9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ADE5DA-E35F-4F7D-9CB4-DD87A663E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6493D1-B136-4C1F-AE78-6265B147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6A89B0-8A5C-4F3A-B24D-24FCAFC3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4B8198-B8F0-468A-8E2C-CEF9C8EB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18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03A29-CA9E-4FDC-A004-7D6FAFBA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DDC0A0-C16A-4B10-A3F0-5BEF8EE4E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7B33E9-AC76-4E79-B6BF-9F2A043C3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5A383-A2AD-46D2-BFF1-90947C764C40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C48158-C4CD-4973-86BC-63C43354A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21ABCD-4F2C-4439-B279-188354858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6DFDE-E39D-4CBF-B7CA-F61D761188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6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s://uz.wikipedia.org/wiki/1641" TargetMode="External"/><Relationship Id="rId18" Type="http://schemas.openxmlformats.org/officeDocument/2006/relationships/hyperlink" Target="https://uz.wikipedia.org/wiki/Gumbaz" TargetMode="External"/><Relationship Id="rId26" Type="http://schemas.openxmlformats.org/officeDocument/2006/relationships/hyperlink" Target="https://uz.wikipedia.org/wiki/Hajm" TargetMode="External"/><Relationship Id="rId39" Type="http://schemas.openxmlformats.org/officeDocument/2006/relationships/hyperlink" Target="https://uz.wikipedia.org/wiki/Tom" TargetMode="External"/><Relationship Id="rId21" Type="http://schemas.openxmlformats.org/officeDocument/2006/relationships/hyperlink" Target="https://uz.wikipedia.org/wiki/Obida" TargetMode="External"/><Relationship Id="rId34" Type="http://schemas.openxmlformats.org/officeDocument/2006/relationships/hyperlink" Target="https://uz.wikipedia.org/wiki/Zinapoya" TargetMode="External"/><Relationship Id="rId42" Type="http://schemas.openxmlformats.org/officeDocument/2006/relationships/image" Target="../media/image2.jpg"/><Relationship Id="rId7" Type="http://schemas.openxmlformats.org/officeDocument/2006/relationships/hyperlink" Target="https://uz.wikipedia.org/wiki/XV_asr" TargetMode="External"/><Relationship Id="rId2" Type="http://schemas.openxmlformats.org/officeDocument/2006/relationships/hyperlink" Target="https://uz.wikipedia.org/wiki/Samarqand" TargetMode="External"/><Relationship Id="rId16" Type="http://schemas.openxmlformats.org/officeDocument/2006/relationships/hyperlink" Target="https://uz.wikipedia.org/wiki/Hujra" TargetMode="External"/><Relationship Id="rId20" Type="http://schemas.openxmlformats.org/officeDocument/2006/relationships/hyperlink" Target="https://uz.wikipedia.org/wiki/Bezak" TargetMode="External"/><Relationship Id="rId29" Type="http://schemas.openxmlformats.org/officeDocument/2006/relationships/hyperlink" Target="https://uz.wikipedia.org/wiki/Xonaqoh" TargetMode="External"/><Relationship Id="rId41" Type="http://schemas.openxmlformats.org/officeDocument/2006/relationships/hyperlink" Target="https://uz.wikipedia.org/wiki/Yo%CA%BBl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z.wikipedia.org/wiki/Ulug%CA%BBbek" TargetMode="External"/><Relationship Id="rId11" Type="http://schemas.openxmlformats.org/officeDocument/2006/relationships/hyperlink" Target="https://uz.wikipedia.org/wiki/Jome_masjid" TargetMode="External"/><Relationship Id="rId24" Type="http://schemas.openxmlformats.org/officeDocument/2006/relationships/hyperlink" Target="https://uz.wikipedia.org/wiki/Ravoq" TargetMode="External"/><Relationship Id="rId32" Type="http://schemas.openxmlformats.org/officeDocument/2006/relationships/hyperlink" Target="https://uz.wikipedia.org/wiki/Marmar" TargetMode="External"/><Relationship Id="rId37" Type="http://schemas.openxmlformats.org/officeDocument/2006/relationships/hyperlink" Target="https://uz.wikipedia.org/wiki/Naqsh" TargetMode="External"/><Relationship Id="rId40" Type="http://schemas.openxmlformats.org/officeDocument/2006/relationships/hyperlink" Target="https://uz.wikipedia.org/wiki/Ayvon" TargetMode="External"/><Relationship Id="rId5" Type="http://schemas.openxmlformats.org/officeDocument/2006/relationships/hyperlink" Target="https://uz.wikipedia.org/wiki/Registon_ansambli" TargetMode="External"/><Relationship Id="rId15" Type="http://schemas.openxmlformats.org/officeDocument/2006/relationships/hyperlink" Target="https://uz.wikipedia.org/wiki/Karvonsaroy" TargetMode="External"/><Relationship Id="rId23" Type="http://schemas.openxmlformats.org/officeDocument/2006/relationships/hyperlink" Target="https://uz.wikipedia.org/wiki/Tilla" TargetMode="External"/><Relationship Id="rId28" Type="http://schemas.openxmlformats.org/officeDocument/2006/relationships/hyperlink" Target="https://uz.wikipedia.org/wiki/Mezana" TargetMode="External"/><Relationship Id="rId36" Type="http://schemas.openxmlformats.org/officeDocument/2006/relationships/hyperlink" Target="https://uz.wikipedia.org/wiki/Zarhal" TargetMode="External"/><Relationship Id="rId10" Type="http://schemas.openxmlformats.org/officeDocument/2006/relationships/hyperlink" Target="https://uz.wikipedia.org/wiki/Madrasa" TargetMode="External"/><Relationship Id="rId19" Type="http://schemas.openxmlformats.org/officeDocument/2006/relationships/hyperlink" Target="https://uz.wikipedia.org/wiki/G%CA%BBarb" TargetMode="External"/><Relationship Id="rId31" Type="http://schemas.openxmlformats.org/officeDocument/2006/relationships/hyperlink" Target="https://uz.wikipedia.org/wiki/To%CA%BBr" TargetMode="External"/><Relationship Id="rId4" Type="http://schemas.openxmlformats.org/officeDocument/2006/relationships/hyperlink" Target="https://uz.wikipedia.org/wiki/Yodgorlik" TargetMode="External"/><Relationship Id="rId9" Type="http://schemas.openxmlformats.org/officeDocument/2006/relationships/hyperlink" Target="https://uz.wikipedia.org/wiki/Yalangto%CA%BBsh_Bahodir" TargetMode="External"/><Relationship Id="rId14" Type="http://schemas.openxmlformats.org/officeDocument/2006/relationships/hyperlink" Target="https://uz.wikipedia.org/wiki/1646" TargetMode="External"/><Relationship Id="rId22" Type="http://schemas.openxmlformats.org/officeDocument/2006/relationships/hyperlink" Target="https://uz.wikipedia.org/wiki/Oltin" TargetMode="External"/><Relationship Id="rId27" Type="http://schemas.openxmlformats.org/officeDocument/2006/relationships/hyperlink" Target="https://uz.wikipedia.org/wiki/Guldasta" TargetMode="External"/><Relationship Id="rId30" Type="http://schemas.openxmlformats.org/officeDocument/2006/relationships/hyperlink" Target="https://uz.wikipedia.org/wiki/Poygumbaz" TargetMode="External"/><Relationship Id="rId35" Type="http://schemas.openxmlformats.org/officeDocument/2006/relationships/hyperlink" Target="https://uz.wikipedia.org/wiki/Minbar" TargetMode="External"/><Relationship Id="rId8" Type="http://schemas.openxmlformats.org/officeDocument/2006/relationships/hyperlink" Target="https://uz.wikipedia.org/wiki/Hokim" TargetMode="External"/><Relationship Id="rId3" Type="http://schemas.openxmlformats.org/officeDocument/2006/relationships/hyperlink" Target="https://uz.wikipedia.org/wiki/Me%CA%BCmorlik" TargetMode="External"/><Relationship Id="rId12" Type="http://schemas.openxmlformats.org/officeDocument/2006/relationships/hyperlink" Target="https://uz.wikipedia.org/wiki/Qurilish" TargetMode="External"/><Relationship Id="rId17" Type="http://schemas.openxmlformats.org/officeDocument/2006/relationships/hyperlink" Target="https://uz.wikipedia.org/wiki/Peshtoq" TargetMode="External"/><Relationship Id="rId25" Type="http://schemas.openxmlformats.org/officeDocument/2006/relationships/hyperlink" Target="https://uz.wikipedia.org/wiki/Qanot" TargetMode="External"/><Relationship Id="rId33" Type="http://schemas.openxmlformats.org/officeDocument/2006/relationships/hyperlink" Target="https://uz.wikipedia.org/wiki/Mehrob" TargetMode="External"/><Relationship Id="rId38" Type="http://schemas.openxmlformats.org/officeDocument/2006/relationships/hyperlink" Target="https://uz.wikipedia.org/wiki/Bezash_san%CA%BCat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C76032-4E36-4863-920F-B2F31E4AB0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98"/>
            <a:ext cx="12192000" cy="6872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37EC60-4454-4E31-A4B2-E16AB57B691E}"/>
              </a:ext>
            </a:extLst>
          </p:cNvPr>
          <p:cNvSpPr txBox="1"/>
          <p:nvPr/>
        </p:nvSpPr>
        <p:spPr>
          <a:xfrm>
            <a:off x="1130061" y="315676"/>
            <a:ext cx="1041208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Toshkent </a:t>
            </a:r>
            <a:r>
              <a:rPr lang="en-US" sz="72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shaxri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TIFT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Universiteti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MTS_2315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guruh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talabasi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Qo’chqorov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Bexruzning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Cascadia Code SemiBold" panose="020B0609020000020004" pitchFamily="49" charset="0"/>
                <a:ea typeface="Tahoma" panose="020B0604030504040204" pitchFamily="34" charset="0"/>
                <a:cs typeface="Cascadia Code SemiBold" panose="020B0609020000020004" pitchFamily="49" charset="0"/>
              </a:rPr>
              <a:t> </a:t>
            </a:r>
          </a:p>
          <a:p>
            <a:pPr algn="ctr"/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O’zbekiston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tarix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fanidan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TILLAKORI MADRASASI“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Mavzusida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tayyorlagan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slaydi</a:t>
            </a: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ru-RU" sz="4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0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34D99E-50CC-4794-B2CD-4780B790E622}"/>
              </a:ext>
            </a:extLst>
          </p:cNvPr>
          <p:cNvSpPr txBox="1"/>
          <p:nvPr/>
        </p:nvSpPr>
        <p:spPr>
          <a:xfrm>
            <a:off x="332077" y="139754"/>
            <a:ext cx="592922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Tillakori</a:t>
            </a:r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Madrasasi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" tooltip="Samarqa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Samarqanddagi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3" tooltip="Meʼmorl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meʼmoriy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4" tooltip="Yodgorl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yodgorlik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5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Registon</a:t>
            </a:r>
            <a:r>
              <a:rPr lang="en-US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5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5" tooltip="Registon ansambl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ansamblida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6" tooltip="Ulugʻb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Ulugʻbek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davrida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bunyod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etilgan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Mirzoyi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karvonsaroyi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7" tooltip="XV as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15-asr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oʻrnida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Samarqand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8" tooltip="Hoki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hokimi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9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Yalangtoʻshbiy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9" tooltip="Yalangtoʻsh Baho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Bahodir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0" tooltip="Madras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Madrasa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11" tooltip="Jome masj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jome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1" tooltip="Jome masj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masjid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2" tooltip="Qurilis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qurdirgan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3" tooltip="16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1641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4" tooltip="16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46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).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5" tooltip="Karvonsaro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Karvonsaroy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asosi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ustiga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Madrasa (shim.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sharqiy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qismida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6" tooltip="Huj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hujralar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oʻrnida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7" tooltip="Peshtoq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peshtoq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8" tooltip="Gumba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gumbazli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masjid (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19" tooltip="Gʻar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gʻarbida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joylashgan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Dastlab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„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Yalangtoʻshbiy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kichik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madrasasi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“ deb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nomlangan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Keyinchalik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masjid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0" tooltip="Beza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bezagida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boshqa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1" tooltip="Obi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qurilishiga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yetadigan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miqdorda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2" tooltip="Olt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oltin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sarflangani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uchun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„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tillakori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“ (</a:t>
            </a:r>
            <a:r>
              <a:rPr lang="en-US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hlinkClick r:id="rId23" tooltip="Til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tilladan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ishlov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berilgan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) deb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yuritila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boshlagan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DCEC3-BC97-4E26-924C-7CAB21F04CA8}"/>
              </a:ext>
            </a:extLst>
          </p:cNvPr>
          <p:cNvSpPr txBox="1"/>
          <p:nvPr/>
        </p:nvSpPr>
        <p:spPr>
          <a:xfrm>
            <a:off x="263106" y="4107743"/>
            <a:ext cx="11665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Tilla Kori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madrasasidan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shahar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jome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masjvidi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Madrasa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sifatida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foydalanilgan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Shuning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uchun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masjidi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(63x22 m)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katta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serhashamligi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bilan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boshqa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madrasalardan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ajralib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turadi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Madrasa (70x70 m) ga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gʻarbiy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peshtoq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orqali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kiriladi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Peshtoq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chuqur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4" tooltip="Ravoq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2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5" tooltip="Qan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qanotining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oldi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2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qavatli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hujralar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burchaklarini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teng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6" tooltip="Haj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hajmdagi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7" tooltip="Guldas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guldasta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8" tooltip="Meza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mezanalar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egallagan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Masjid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29" tooltip="Xonaqo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xonaqohi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(10,8x10,8 m)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0" tooltip="Poygumba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poygumbazi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baland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uzoqdan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koʻzga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tashlanib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turadi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Uning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gumbazi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nihoyasiga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yetkazilmagan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Xonaqoh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1" tooltip="Toʻ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toʻriga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2" tooltip="Marm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marmardan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3" tooltip="Mehro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mehrob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va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4" tooltip="Zinapoy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zinapoyali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35" tooltip="Minb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minbar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ishlangan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Oʻz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davrida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6" tooltip="Zarh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zarhal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7" tooltip="Naqs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naqshlar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bilan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jozibador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8" tooltip="Bezash sanʼat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bezatilgan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xonaqohning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2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yonini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oldi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ravoqli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gumbaz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39" tooltip="T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tomli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40" tooltip="Ayv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ayvon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  <a:hlinkClick r:id="rId41" tooltip="Yoʻla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yoʻlak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)lar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egallagan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35BD9F-5EB3-43D2-957F-E8CF58E3A83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07" y="195712"/>
            <a:ext cx="5533687" cy="36824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8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6ECC2B-A173-4036-B5ED-1093185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" y="116013"/>
            <a:ext cx="4649636" cy="3487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4F19A5-7C03-49D3-821B-09C601EA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29" y="1946115"/>
            <a:ext cx="4966860" cy="3314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D2CFCE-EB8E-4735-A0DA-3C882765C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07" y="3172366"/>
            <a:ext cx="4577752" cy="3418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7915F-2032-4768-BE87-C600ABE7ACA7}"/>
              </a:ext>
            </a:extLst>
          </p:cNvPr>
          <p:cNvSpPr txBox="1"/>
          <p:nvPr/>
        </p:nvSpPr>
        <p:spPr>
          <a:xfrm>
            <a:off x="6096000" y="116013"/>
            <a:ext cx="6673969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TILLAKORI </a:t>
            </a:r>
            <a:endParaRPr lang="ru-RU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3621-F592-41AD-862F-2141431079E7}"/>
              </a:ext>
            </a:extLst>
          </p:cNvPr>
          <p:cNvSpPr txBox="1"/>
          <p:nvPr/>
        </p:nvSpPr>
        <p:spPr>
          <a:xfrm>
            <a:off x="480201" y="5459932"/>
            <a:ext cx="6610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MADRASASI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2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3FE8A-A077-4408-AA40-29F4E00BD704}"/>
              </a:ext>
            </a:extLst>
          </p:cNvPr>
          <p:cNvSpPr txBox="1"/>
          <p:nvPr/>
        </p:nvSpPr>
        <p:spPr>
          <a:xfrm>
            <a:off x="364050" y="205452"/>
            <a:ext cx="108436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Bosh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tarzidagi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mavzularining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boyligi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ichki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tashqi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serhashamligi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peshtoq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qanoti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tokchasidagi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iroqi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kashtani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eslatuvchi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boʻrtma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oʻziga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xosdir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Ravoq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burchaklari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bezakli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toqilarni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toʻldirishda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koshinpaz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ustalar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turli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usullarni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qoʻllashgan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(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gʻishtlarning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mayda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koshinlarning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handasiy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islimiy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moslashtirilgan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).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Koshinkori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ravoqlarda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yashil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tangachalar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sargʻish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yaproqlar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feruza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poyalar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aks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ettirilgan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Xonaqoh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izorasi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koshin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namoyon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devori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gumbazi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bagʻali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kundal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uslubidagi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serhasham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naqshlarga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boy.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Mehrob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ravogʻi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bagʻali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muqarnas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kosachalar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toʻldirilib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zarhal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berilgan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hamda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Qurʼon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oyatlaridan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olingan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boʻrtma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hoshiyalangan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.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Eshiklar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murakkab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naqsh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va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yozuvlar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bilan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yogʻoch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oʻymakorligida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pardozlangan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Hovli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sahni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(50x50 m)ga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marmar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yotqizilgan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Atrofidagi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hujralarga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eshik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tobadoniga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panjaralar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ishlangan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Hujralar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yoz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kunlari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ham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salqin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boʻladi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T.m.da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muzey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tashkil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etilgan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boʻlib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,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unda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madrasani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taʼmirlashga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oid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narsalar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 </a:t>
            </a:r>
            <a:r>
              <a:rPr lang="en-US" sz="2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saqlangan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/>
              </a:rPr>
              <a:t>.</a:t>
            </a:r>
            <a:endParaRPr lang="ru-RU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58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154BB-A372-4AEC-95A0-8BC3F3555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18A13-0754-4DDE-B044-EF1546D45018}"/>
              </a:ext>
            </a:extLst>
          </p:cNvPr>
          <p:cNvSpPr txBox="1"/>
          <p:nvPr/>
        </p:nvSpPr>
        <p:spPr>
          <a:xfrm>
            <a:off x="520117" y="436228"/>
            <a:ext cx="114258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Tilla</a:t>
            </a:r>
            <a:r>
              <a:rPr lang="en-US" sz="2700" dirty="0" err="1">
                <a:solidFill>
                  <a:srgbClr val="D1D5DB"/>
                </a:solidFill>
                <a:latin typeface="Söhne"/>
              </a:rPr>
              <a:t>k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Oʻzbekistonning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Samarqand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viloyatida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ahamiyatli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diniy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ta'lim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markazi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Bu madrasa, Amir Temur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davri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davrida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XIV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asrning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ikkinchi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yarmida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1399-1404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yillarda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qurilgan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Samarqandning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shaharchasida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muqova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qilingan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markazidagi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Registon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maydonida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Bu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inshoot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Amir Temur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o‘g‘li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Ulug‘bekning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buyuk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faoliyatlarini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olib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borish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uchun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qurilgan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Ulug‘bek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tadqiqotlarini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ichida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jamlab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yerdan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buyuk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olimlar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ilm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-fan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muharririni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bitirgan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Tilla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Samarqandda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guruhlar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halida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namoyish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etilgan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jadid-maqolatlar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fanlar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bo‘yicha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muzokaralar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o‘tkazilgan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Ushbu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madrasa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tarixiy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qadriyat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sifatida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keng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doirada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tanilgan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Samarqand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shahrida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ko‘p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sayyoraliklari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bilan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yagona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joylashuv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Binobarin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achilishi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o‘zida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o‘zaro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munosabatlarni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mustahkamlash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uchun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aynan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ularga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mo‘ljallangan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ekanligi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sababli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, Tilla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Qori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Madrasasi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O‘zbekiston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tarixi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va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madaniyatining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ahamiyatli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qismlaridan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700" b="0" i="0" dirty="0" err="1">
                <a:solidFill>
                  <a:srgbClr val="D1D5DB"/>
                </a:solidFill>
                <a:effectLst/>
                <a:latin typeface="Söhne"/>
              </a:rPr>
              <a:t>hisoblanadi</a:t>
            </a:r>
            <a:r>
              <a:rPr lang="en-US" sz="27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ctr"/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28950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70424-BF82-4BED-8496-10092B6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TILLAKORI MADRASASI</a:t>
            </a:r>
            <a:endParaRPr lang="ru-RU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36C27-6A7C-4E93-A453-C4CBD248D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55" y="1770076"/>
            <a:ext cx="8665829" cy="4655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4539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TILLAKORI</Template>
  <TotalTime>95</TotalTime>
  <Words>529</Words>
  <Application>Microsoft Office PowerPoint</Application>
  <PresentationFormat>Широкоэкранный</PresentationFormat>
  <Paragraphs>17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Cascadia Code SemiBold</vt:lpstr>
      <vt:lpstr>Söhne</vt:lpstr>
      <vt:lpstr>Tahoma</vt:lpstr>
      <vt:lpstr>Ubuntu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TILLAKORI MADRASASI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Abdulloh Xasanov</dc:creator>
  <cp:lastModifiedBy>Abdulloh Xasanov</cp:lastModifiedBy>
  <cp:revision>2</cp:revision>
  <dcterms:created xsi:type="dcterms:W3CDTF">2023-12-21T18:55:24Z</dcterms:created>
  <dcterms:modified xsi:type="dcterms:W3CDTF">2023-12-21T20:31:21Z</dcterms:modified>
</cp:coreProperties>
</file>